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Masters/slideMaster1.xml" ContentType="application/vnd.openxmlformats-officedocument.presentationml.slideMaster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theme/theme1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3.xml" ContentType="application/vnd.openxmlformats-officedocument.presentationml.slideLayout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package/2006/relationships/metadata/extended-properties" Target="docProps/app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autoCompressPictures="0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algn="l" defTabSz="4572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E2F8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p="http://schemas.openxmlformats.org/presentationml/2006/main" xmlns:r="http://schemas.openxmlformats.org/officeDocument/2006/relationships">
  <p:normalViewPr>
    <p:restoredLeft autoAdjust="0" sz="15633"/>
    <p:restoredTop autoAdjust="0" sz="94711"/>
  </p:normalViewPr>
  <p:slideViewPr>
    <p:cSldViewPr snapToGrid="0" snapToObjects="1">
      <p:cViewPr varScale="1">
        <p:scale>
          <a:sx d="100" n="112"/>
          <a:sy d="100" n="112"/>
        </p:scale>
        <p:origin x="864" y="114"/>
      </p:cViewPr>
      <p:guideLst>
        <p:guide orient="horz" pos="2160"/>
        <p:guide pos="2880"/>
      </p:guideLst>
    </p:cSldViewPr>
  </p:slideViewPr>
  <p:outlineViewPr>
    <p:cViewPr>
      <p:scale>
        <a:sx d="100" n="33"/>
        <a:sy d="100" n="33"/>
      </p:scale>
      <p:origin x="0" y="0"/>
    </p:cViewPr>
  </p:outlineViewPr>
  <p:notesTextViewPr>
    <p:cViewPr>
      <p:scale>
        <a:sx d="100" n="100"/>
        <a:sy d="100" n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17" Type="http://schemas.openxmlformats.org/officeDocument/2006/relationships/customXml" Target="../customXml/item3.xml"/><Relationship Id="rId2" Type="http://schemas.openxmlformats.org/officeDocument/2006/relationships/slide" Target="slides/slide1.xml"/><Relationship Id="rId16" Type="http://schemas.openxmlformats.org/officeDocument/2006/relationships/customXml" Target="../customXml/item2.xml"/><Relationship Id="rId6" Type="http://schemas.openxmlformats.org/officeDocument/2006/relationships/slide" Target="slides/slide5.xml"/><Relationship Id="rId1" Type="http://schemas.openxmlformats.org/officeDocument/2006/relationships/slideMaster" Target="slideMasters/slideMaster1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customXml" Target="../customXml/item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06450"/>
            <a:ext cx="7772400" cy="1470025"/>
          </a:xfrm>
        </p:spPr>
        <p:txBody>
          <a:bodyPr>
            <a:normAutofit/>
          </a:bodyPr>
          <a:lstStyle>
            <a:lvl1pPr>
              <a:defRPr sz="36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76350" y="4167942"/>
            <a:ext cx="6400800" cy="495300"/>
          </a:xfrm>
        </p:spPr>
        <p:txBody>
          <a:bodyPr>
            <a:normAutofit/>
          </a:bodyPr>
          <a:lstStyle>
            <a:lvl1pPr marL="0" indent="0" algn="l">
              <a:buNone/>
              <a:defRPr sz="24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409950" y="5978525"/>
            <a:ext cx="2133600" cy="365125"/>
          </a:xfrm>
        </p:spPr>
        <p:txBody>
          <a:bodyPr/>
          <a:lstStyle>
            <a:lvl1pPr algn="ctr">
              <a:defRPr sz="2000" b="1" i="1">
                <a:solidFill>
                  <a:srgbClr val="2E2F87"/>
                </a:solidFill>
              </a:defRPr>
            </a:lvl1pPr>
          </a:lstStyle>
          <a:p>
            <a:fld id="{241EB5C9-1307-BA42-ABA2-0BC069CD8E7F}" type="datetimeFigureOut">
              <a:rPr lang="en-US" smtClean="0"/>
              <a:pPr/>
              <a:t>4/25/2025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746C2FD-3E6A-4B0B-A790-FDC65193FF8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8695" y="2907698"/>
            <a:ext cx="2386595" cy="1566311"/>
          </a:xfrm>
          <a:prstGeom prst="rect">
            <a:avLst/>
          </a:prstGeom>
        </p:spPr>
      </p:pic>
      <p:pic>
        <p:nvPicPr>
          <p:cNvPr id="8" name="Picture 4" descr="UCL open logo">
            <a:extLst>
              <a:ext uri="{FF2B5EF4-FFF2-40B4-BE49-F238E27FC236}">
                <a16:creationId xmlns:a16="http://schemas.microsoft.com/office/drawing/2014/main" id="{1993AE53-4193-41CD-888D-75669F078FA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2413" y="6362700"/>
            <a:ext cx="3811587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B361C457-F5F7-DB1A-E2CA-45C67296694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/>
          <a:srcRect/>
          <a:stretch/>
        </p:blipFill>
        <p:spPr bwMode="auto">
          <a:xfrm>
            <a:off x="156106" y="5797550"/>
            <a:ext cx="2137299" cy="960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4357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 algn="l">
              <a:defRPr sz="32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 marL="0" indent="0">
              <a:buNone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7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</a:lstStyle>
          <a:p>
            <a:pPr lvl="0"/>
            <a:r>
              <a:rPr lang="en-US" dirty="0"/>
              <a:t>- 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164932-FCB4-48D1-90AF-C9A40B14BDD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5775" y="6126163"/>
            <a:ext cx="904875" cy="593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46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7772400" cy="36512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0AB4671-6050-45FC-9EE4-2D9AAF99C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>
            <a:lvl1pPr algn="l">
              <a:defRPr sz="32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73069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886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793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721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901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895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899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14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529045"/>
      </p:ext>
    </p:extLst>
  </p:cSld>
  <p:clrMapOvr>
    <a:masterClrMapping/>
  </p:clrMapOvr>
</p:sldLayout>
</file>

<file path=ppt/slideMasters/_rels/slideMaster1.xml.rels><?xml version="1.0" encoding="UTF-8"?><Relationships xmlns="http://schemas.openxmlformats.org/package/2006/relationships"><Relationship Id="rId8" Target="../slideLayouts/slideLayout8.xml" Type="http://schemas.openxmlformats.org/officeDocument/2006/relationships/slideLayout" /><Relationship Id="rId3" Target="../slideLayouts/slideLayout3.xml" Type="http://schemas.openxmlformats.org/officeDocument/2006/relationships/slideLayout" /><Relationship Id="rId7" Target="../slideLayouts/slideLayout7.xml" Type="http://schemas.openxmlformats.org/officeDocument/2006/relationships/slideLayout" /><Relationship Id="rId12" Target="../theme/theme1.xml" Type="http://schemas.openxmlformats.org/officeDocument/2006/relationships/theme" /><Relationship Id="rId2" Target="../slideLayouts/slideLayout2.xml" Type="http://schemas.openxmlformats.org/officeDocument/2006/relationships/slideLayout" /><Relationship Id="rId1" Target="../slideLayouts/slideLayout1.xml" Type="http://schemas.openxmlformats.org/officeDocument/2006/relationships/slideLayout" /><Relationship Id="rId6" Target="../slideLayouts/slideLayout6.xml" Type="http://schemas.openxmlformats.org/officeDocument/2006/relationships/slideLayout" /><Relationship Id="rId11" Target="../slideLayouts/slideLayout11.xml" Type="http://schemas.openxmlformats.org/officeDocument/2006/relationships/slideLayout" /><Relationship Id="rId5" Target="../slideLayouts/slideLayout5.xml" Type="http://schemas.openxmlformats.org/officeDocument/2006/relationships/slideLayout" /><Relationship Id="rId10" Target="../slideLayouts/slideLayout10.xml" Type="http://schemas.openxmlformats.org/officeDocument/2006/relationships/slideLayout" /><Relationship Id="rId4" Target="../slideLayouts/slideLayout4.xml" Type="http://schemas.openxmlformats.org/officeDocument/2006/relationships/slideLayout" /><Relationship Id="rId9" Target="../slideLayouts/slideLayout9.xml" Type="http://schemas.openxmlformats.org/officeDocument/2006/relationships/slideLayout" />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 bIns="45720" lIns="91440" rIns="91440" rtlCol="0" tIns="45720" vert="horz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bIns="45720" lIns="91440" rIns="91440" rtlCol="0" tIns="45720" vert="horz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2" sz="half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3" sz="quarter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4" sz="quarter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200875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eaLnBrk="1" hangingPunct="1" latinLnBrk="0" rtl="0"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457200" eaLnBrk="1" hangingPunct="1" indent="-342900" latinLnBrk="0" marL="342900" rtl="0">
        <a:spcBef>
          <a:spcPct val="20000"/>
        </a:spcBef>
        <a:buFont typeface="Arial"/>
        <a:buChar char="•"/>
        <a:defRPr kern="1200" sz="32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indent="-285750" latinLnBrk="0" marL="742950" rtl="0">
        <a:spcBef>
          <a:spcPct val="20000"/>
        </a:spcBef>
        <a:buFont typeface="Arial"/>
        <a:buChar char="–"/>
        <a:defRPr kern="1200" sz="28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indent="-228600" latinLnBrk="0" marL="1143000" rtl="0">
        <a:spcBef>
          <a:spcPct val="20000"/>
        </a:spcBef>
        <a:buFont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indent="-228600" latinLnBrk="0" marL="1600200" rtl="0">
        <a:spcBef>
          <a:spcPct val="20000"/>
        </a:spcBef>
        <a:buFont typeface="Arial"/>
        <a:buChar char="–"/>
        <a:defRPr kern="1200" sz="20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indent="-228600" latinLnBrk="0" marL="2057400" rtl="0">
        <a:spcBef>
          <a:spcPct val="20000"/>
        </a:spcBef>
        <a:buFont typeface="Arial"/>
        <a:buChar char="»"/>
        <a:defRPr kern="1200" sz="20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indent="-228600" latinLnBrk="0" marL="25146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indent="-228600" latinLnBrk="0" marL="29718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indent="-228600" latinLnBrk="0" marL="34290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indent="-228600" latinLnBrk="0" marL="38862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4572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?>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5.png" /></Relationships>
</file>

<file path=ppt/slides/_rels/slide3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6.png" /></Relationships>
</file>

<file path=ppt/slides/_rels/slide4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7.png" /></Relationships>
</file>

<file path=ppt/slides/_rels/slide5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8.png" /></Relationships>
</file>

<file path=ppt/slides/_rels/slide6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9.png" /></Relationships>
</file>

<file path=ppt/slides/_rels/slide7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0.png" /></Relationships>
</file>

<file path=ppt/slides/_rels/slide8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1.png" /></Relationships>
</file>

<file path=ppt/slides/_rels/slide9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06450"/>
            <a:ext cx="7772400" cy="1470025"/>
          </a:xfrm>
        </p:spPr>
        <p:txBody>
          <a:bodyPr/>
          <a:lstStyle/>
          <a:p>
            <a:pPr lvl="0" indent="0" marL="0">
              <a:buNone/>
            </a:pPr>
            <a:r>
              <a:rPr/>
              <a:t>Top-line findings on smoking in Scotland from the Smoking Toolkit Study</a:t>
            </a:r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1276350" y="4167942"/>
            <a:ext cx="6400800" cy="495300"/>
          </a:xfrm>
        </p:spPr>
        <p:txBody>
          <a:bodyPr/>
          <a:lstStyle/>
          <a:p>
            <a:pPr lvl="0" indent="0" marL="0">
              <a:buNone/>
            </a:pPr>
            <a:br/>
            <a:br/>
            <a:r>
              <a:rPr/>
              <a:t>Vera Buss, Robert West, Loren Kock, Dimitra Kale, Jamie Brown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>
          <a:xfrm>
            <a:off x="3409950" y="5978525"/>
            <a:ext cx="2133600" cy="365125"/>
          </a:xfrm>
        </p:spPr>
        <p:txBody>
          <a:bodyPr/>
          <a:lstStyle/>
          <a:p>
            <a:pPr lvl="0" indent="0" marL="0">
              <a:buNone/>
            </a:pPr>
            <a:r>
              <a:rPr/>
              <a:t>12/06/2026</a:t>
            </a:r>
          </a:p>
        </p:txBody>
      </p:sp>
    </p:spTree>
  </p:cSld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Cigarette smoking prevalence</a:t>
            </a:r>
          </a:p>
        </p:txBody>
      </p:sp>
      <p:pic>
        <p:nvPicPr>
          <p:cNvPr descr="C://Users/rmjlvbu/OneDrive%20-%20University%20College%20London/Toolkit%20merge%20files/Waves/235/Graphs/Scotland/Topline/cigsmok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447800" y="1600200"/>
            <a:ext cx="62357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Smoking prevalence</a:t>
            </a:r>
          </a:p>
        </p:txBody>
      </p:sp>
      <p:pic>
        <p:nvPicPr>
          <p:cNvPr descr="C://Users/rmjlvbu/OneDrive%20-%20University%20College%20London/Toolkit%20merge%20files/Waves/235/Graphs/Scotland/Topline/smok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447800" y="1600200"/>
            <a:ext cx="62357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Cigarette smoking prevalence 18-21-year-olds</a:t>
            </a:r>
          </a:p>
        </p:txBody>
      </p:sp>
      <p:pic>
        <p:nvPicPr>
          <p:cNvPr descr="C://Users/rmjlvbu/OneDrive%20-%20University%20College%20London/Toolkit%20merge%20files/Waves/235/Graphs/Scotland/Topline/cigsmok1821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447800" y="1600200"/>
            <a:ext cx="62357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Stopped smoking in past 12 months</a:t>
            </a:r>
          </a:p>
        </p:txBody>
      </p:sp>
      <p:pic>
        <p:nvPicPr>
          <p:cNvPr descr="C://Users/rmjlvbu/OneDrive%20-%20University%20College%20London/Toolkit%20merge%20files/Waves/235/Graphs/Scotland/Topline/stopped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447800" y="1600200"/>
            <a:ext cx="62357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Tried to stop smoking in past year</a:t>
            </a:r>
          </a:p>
        </p:txBody>
      </p:sp>
      <p:pic>
        <p:nvPicPr>
          <p:cNvPr descr="C://Users/rmjlvbu/OneDrive%20-%20University%20College%20London/Toolkit%20merge%20files/Waves/235/Graphs/Scotland/Topline/triedstop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447800" y="1600200"/>
            <a:ext cx="62357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Success rate in stopping in those who tried</a:t>
            </a:r>
          </a:p>
        </p:txBody>
      </p:sp>
      <p:pic>
        <p:nvPicPr>
          <p:cNvPr descr="C://Users/rmjlvbu/OneDrive%20-%20University%20College%20London/Toolkit%20merge%20files/Waves/235/Graphs/Scotland/Topline/successstop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447800" y="1600200"/>
            <a:ext cx="62357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Uptake: prevalence of ever smoking in those aged 18-24</a:t>
            </a:r>
          </a:p>
        </p:txBody>
      </p:sp>
      <p:pic>
        <p:nvPicPr>
          <p:cNvPr descr="C://Users/rmjlvbu/OneDrive%20-%20University%20College%20London/Toolkit%20merge%20files/Waves/235/Graphs/Scotland/Topline/uptake1824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447800" y="1600200"/>
            <a:ext cx="6235700" cy="4013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  <p:sp>
        <p:nvSpPr>
          <p:cNvPr id="1" name="TextBox 3"/>
          <p:cNvSpPr txBox="1"/>
          <p:nvPr/>
        </p:nvSpPr>
        <p:spPr>
          <a:xfrm>
            <a:off x="457200" y="5613400"/>
            <a:ext cx="8229600" cy="508000"/>
          </a:xfrm>
          <a:prstGeom prst="rect">
            <a:avLst/>
          </a:prstGeom>
          <a:noFill/>
        </p:spPr>
        <p:txBody>
          <a:bodyPr/>
          <a:lstStyle/>
          <a:p>
            <a:pPr lvl="0" indent="0" marL="0" algn="ctr">
              <a:buNone/>
            </a:pPr>
            <a:r>
              <a:rPr/>
              <a:t>Graph shows prevalence estimate and upper and lower 95% confidence intervals</a:t>
            </a:r>
          </a:p>
        </p:txBody>
      </p:sp>
    </p:spTree>
  </p:cSld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indent="0" marL="0">
              <a:buNone/>
            </a:pPr>
            <a:r>
              <a:rPr/>
              <a:t>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hasCustomPrompt="1" idx="1"/>
          </p:nvPr>
        </p:nvSpPr>
        <p:spPr/>
        <p:txBody>
          <a:bodyPr/>
          <a:lstStyle/>
          <a:p>
            <a:pPr lvl="0"/>
            <a:r>
              <a:rPr/>
              <a:t>Monthly household surveys of representative samples of 450 adults (16+ years old in Scotland)</a:t>
            </a:r>
          </a:p>
          <a:p>
            <a:pPr lvl="1"/>
            <a:r>
              <a:rPr/>
              <a:t>Due to pandemic, surveys are conducted by telephone (rather than face-to-face) and among adults aged 18 and over between April 2020-December 2021.</a:t>
            </a:r>
          </a:p>
          <a:p>
            <a:pPr lvl="0"/>
            <a:r>
              <a:rPr/>
              <a:t>Fieldwork by IPSOS MORI</a:t>
            </a:r>
          </a:p>
          <a:p>
            <a:pPr lvl="0"/>
            <a:r>
              <a:rPr/>
              <a:t>Sample weighted to match population in Scotland on key socio-demographics</a:t>
            </a:r>
          </a:p>
          <a:p>
            <a:pPr lvl="0"/>
            <a:r>
              <a:rPr/>
              <a:t>For more information (including data underlying each graph) visit www.smokinginscotland.info</a:t>
            </a:r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DD9147DCE5D39448439BAC925F17EAF" ma:contentTypeVersion="13" ma:contentTypeDescription="Create a new document." ma:contentTypeScope="" ma:versionID="98a36182e80fce830f6c1959f67f732d">
  <xsd:schema xmlns:xsd="http://www.w3.org/2001/XMLSchema" xmlns:xs="http://www.w3.org/2001/XMLSchema" xmlns:p="http://schemas.microsoft.com/office/2006/metadata/properties" xmlns:ns2="7b517193-b76b-4847-86d0-f7effd00a065" xmlns:ns3="64cf4f3d-fe9c-4791-a736-5ffb6a9cf343" targetNamespace="http://schemas.microsoft.com/office/2006/metadata/properties" ma:root="true" ma:fieldsID="432d58a1b050dac85319da7bffcb1962" ns2:_="" ns3:_="">
    <xsd:import namespace="7b517193-b76b-4847-86d0-f7effd00a065"/>
    <xsd:import namespace="64cf4f3d-fe9c-4791-a736-5ffb6a9cf34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517193-b76b-4847-86d0-f7effd00a06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579a89b1-2c2c-4f7f-9bd7-7914fb13a02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cf4f3d-fe9c-4791-a736-5ffb6a9cf343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147fe9c4-542b-4744-b805-c419a5587213}" ma:internalName="TaxCatchAll" ma:showField="CatchAllData" ma:web="64cf4f3d-fe9c-4791-a736-5ffb6a9cf34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b517193-b76b-4847-86d0-f7effd00a065">
      <Terms xmlns="http://schemas.microsoft.com/office/infopath/2007/PartnerControls"/>
    </lcf76f155ced4ddcb4097134ff3c332f>
    <TaxCatchAll xmlns="64cf4f3d-fe9c-4791-a736-5ffb6a9cf343" xsi:nil="true"/>
  </documentManagement>
</p:properties>
</file>

<file path=customXml/itemProps1.xml><?xml version="1.0" encoding="utf-8"?>
<ds:datastoreItem xmlns:ds="http://schemas.openxmlformats.org/officeDocument/2006/customXml" ds:itemID="{5266CF8A-2DB6-48CE-BE6F-6DE93B00DDE0}"/>
</file>

<file path=customXml/itemProps2.xml><?xml version="1.0" encoding="utf-8"?>
<ds:datastoreItem xmlns:ds="http://schemas.openxmlformats.org/officeDocument/2006/customXml" ds:itemID="{1E03497E-CF31-48E1-9ACD-FAD52BC8E7FE}"/>
</file>

<file path=customXml/itemProps3.xml><?xml version="1.0" encoding="utf-8"?>
<ds:datastoreItem xmlns:ds="http://schemas.openxmlformats.org/officeDocument/2006/customXml" ds:itemID="{08C76AB2-993C-4842-966A-B58EF315EAFA}"/>
</file>

<file path=docProps/app.xml><?xml version="1.0" encoding="utf-8"?>
<Properties xmlns="http://schemas.openxmlformats.org/officeDocument/2006/extended-properties" xmlns:vt="http://schemas.openxmlformats.org/officeDocument/2006/docPropsVTypes">
  <TotalTime>288</TotalTime>
  <Words>34</Words>
  <Application>Microsoft Office PowerPoint</Application>
  <PresentationFormat>On-screen Show (4:3)</PresentationFormat>
  <Paragraphs>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</vt:lpstr>
      <vt:lpstr>Office Theme</vt:lpstr>
      <vt:lpstr>Monthly trends on smoking in Wales from the Smoking Toolkit Study</vt:lpstr>
      <vt:lpstr>Prevalence of cigarette smoking by social grade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Top-line findings on smoking in Scotland from the Smoking Toolkit Study</dc:title>
  <dc:creator>Vera Buss, Robert West, Loren Kock, Dimitra Kale, Jamie Brown</dc:creator>
  <cp:keywords/>
  <dcterms:created xsi:type="dcterms:W3CDTF">2026-06-12T12:22:35Z</dcterms:created>
  <dcterms:modified xsi:type="dcterms:W3CDTF">2026-06-12T12:22:35Z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ate">
    <vt:lpwstr>12/06/2026</vt:lpwstr>
  </property>
  <property fmtid="{D5CDD505-2E9C-101B-9397-08002B2CF9AE}" pid="3" name="output">
    <vt:lpwstr/>
  </property>
  <property fmtid="{D5CDD505-2E9C-101B-9397-08002B2CF9AE}" pid="4" name="ContentTypeId">
    <vt:lpwstr>0x0101006DD9147DCE5D39448439BAC925F17EAF</vt:lpwstr>
  </property>
</Properties>
</file>