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33"/>
    <p:restoredTop autoAdjust="0" sz="94711"/>
  </p:normalViewPr>
  <p:slideViewPr>
    <p:cSldViewPr snapToGrid="0" snapToObjects="1">
      <p:cViewPr varScale="1">
        <p:scale>
          <a:sx d="100" n="112"/>
          <a:sy d="100" n="112"/>
        </p:scale>
        <p:origin x="864" y="114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350" y="4167942"/>
            <a:ext cx="6400800" cy="4953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950" y="5978525"/>
            <a:ext cx="2133600" cy="365125"/>
          </a:xfrm>
        </p:spPr>
        <p:txBody>
          <a:bodyPr/>
          <a:lstStyle>
            <a:lvl1pPr algn="ctr">
              <a:defRPr sz="2000" b="1" i="1">
                <a:solidFill>
                  <a:srgbClr val="2E2F87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6C2FD-3E6A-4B0B-A790-FDC65193FF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95" y="2907698"/>
            <a:ext cx="2386595" cy="1566311"/>
          </a:xfrm>
          <a:prstGeom prst="rect">
            <a:avLst/>
          </a:prstGeom>
        </p:spPr>
      </p:pic>
      <p:pic>
        <p:nvPicPr>
          <p:cNvPr id="8" name="Picture 4" descr="UCL open logo">
            <a:extLst>
              <a:ext uri="{FF2B5EF4-FFF2-40B4-BE49-F238E27FC236}">
                <a16:creationId xmlns:a16="http://schemas.microsoft.com/office/drawing/2014/main" id="{1993AE53-4193-41CD-888D-75669F078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6362700"/>
            <a:ext cx="3811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61C457-F5F7-DB1A-E2CA-45C672966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56106" y="5797550"/>
            <a:ext cx="2137299" cy="9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64932-FCB4-48D1-90AF-C9A40B14B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6126163"/>
            <a:ext cx="904875" cy="5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772400" cy="365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AB4671-6050-45FC-9EE4-2D9AAF99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Monthly trends on smoking in Scotland from the Smoking Toolkit Study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276350" y="4167942"/>
            <a:ext cx="6400800" cy="49530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Vera Buss, Robert West, Loren Kock, Dimitra Kale, Jamie Brown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3409950" y="5978525"/>
            <a:ext cx="2133600" cy="3651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6/10/2025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Motivation to quit</a:t>
            </a:r>
          </a:p>
        </p:txBody>
      </p:sp>
      <p:pic>
        <p:nvPicPr>
          <p:cNvPr descr="C://Users/rmjlvbu/OneDrive%20-%20University%20College%20London/Toolkit%20merge%20files/Waves/227/Graphs/Scotland/Monthly/motiv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Harm reduction</a:t>
            </a:r>
          </a:p>
        </p:txBody>
      </p:sp>
      <p:pic>
        <p:nvPicPr>
          <p:cNvPr descr="C://Users/rmjlvbu/OneDrive%20-%20University%20College%20London/Toolkit%20merge%20files/Waves/227/Graphs/Scotland/Monthly/harm_reduction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hasCustomPrompt="1" idx="1"/>
          </p:nvPr>
        </p:nvSpPr>
        <p:spPr/>
        <p:txBody>
          <a:bodyPr/>
          <a:lstStyle/>
          <a:p>
            <a:pPr lvl="0"/>
            <a:r>
              <a:rPr/>
              <a:t>Data collected during monthly household survey</a:t>
            </a:r>
          </a:p>
          <a:p>
            <a:pPr lvl="0"/>
            <a:r>
              <a:rPr/>
              <a:t>Each month involves a new representative sample of 400-450 adults (18 and over)</a:t>
            </a:r>
          </a:p>
          <a:p>
            <a:pPr lvl="1"/>
            <a:r>
              <a:rPr/>
              <a:t>From April 2020-December 2021, surveys were conducted by telephone and among adults aged 18. From January 2022 surveys included adults aged 16+.</a:t>
            </a:r>
          </a:p>
          <a:p>
            <a:pPr lvl="0"/>
            <a:r>
              <a:rPr/>
              <a:t>Kock, et al., 2021. Protocol for expansion of an existing national monthly survey of smoking behaviour and alcohol use in England to Scotland and Wales: The Smoking and Alcohol Toolkit Study. Wellcome Open Research. 6:67</a:t>
            </a:r>
          </a:p>
          <a:p>
            <a:pPr lvl="0"/>
            <a:r>
              <a:rPr/>
              <a:t>For more information (including the data underlying each graph) visit www.smokinginscotland.info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Prevalence of cigarette smoking by social grade</a:t>
            </a:r>
          </a:p>
        </p:txBody>
      </p:sp>
      <p:pic>
        <p:nvPicPr>
          <p:cNvPr descr="C://Users/rmjlvbu/OneDrive%20-%20University%20College%20London/Toolkit%20merge%20files/Waves/227/Graphs/Scotland/Monthly/cigsmok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Prevalence of cigarette smoking by age</a:t>
            </a:r>
          </a:p>
        </p:txBody>
      </p:sp>
      <p:pic>
        <p:nvPicPr>
          <p:cNvPr descr="C://Users/rmjlvbu/OneDrive%20-%20University%20College%20London/Toolkit%20merge%20files/Waves/227/Graphs/Scotland/Monthly/cigsmok_scot_ag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Prevalence of cigarette smoking by gender</a:t>
            </a:r>
          </a:p>
        </p:txBody>
      </p:sp>
      <p:pic>
        <p:nvPicPr>
          <p:cNvPr descr="C://Users/rmjlvbu/OneDrive%20-%20University%20College%20London/Toolkit%20merge%20files/Waves/227/Graphs/Scotland/Monthly/cigsmok_scot_sex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Attempts to stop by social grade</a:t>
            </a:r>
          </a:p>
        </p:txBody>
      </p:sp>
      <p:pic>
        <p:nvPicPr>
          <p:cNvPr descr="C://Users/rmjlvbu/OneDrive%20-%20University%20College%20London/Toolkit%20merge%20files/Waves/227/Graphs/Scotland/Monthly/quit_attempt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Support used in quit attempts</a:t>
            </a:r>
          </a:p>
        </p:txBody>
      </p:sp>
      <p:pic>
        <p:nvPicPr>
          <p:cNvPr descr="C://Users/rmjlvbu/OneDrive%20-%20University%20College%20London/Toolkit%20merge%20files/Waves/227/Graphs/Scotland/Monthly/support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Common triggers for quit attempts</a:t>
            </a:r>
          </a:p>
        </p:txBody>
      </p:sp>
      <p:pic>
        <p:nvPicPr>
          <p:cNvPr descr="C://Users/rmjlvbu/OneDrive%20-%20University%20College%20London/Toolkit%20merge%20files/Waves/227/Graphs/Scotland/Monthly/common_triggers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Less common triggers for quit attempts</a:t>
            </a:r>
          </a:p>
        </p:txBody>
      </p:sp>
      <p:pic>
        <p:nvPicPr>
          <p:cNvPr descr="C://Users/rmjlvbu/OneDrive%20-%20University%20College%20London/Toolkit%20merge%20files/Waves/227/Graphs/Scotland/Monthly/less_common_triggers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GP-triggered quit attempts</a:t>
            </a:r>
          </a:p>
        </p:txBody>
      </p:sp>
      <p:pic>
        <p:nvPicPr>
          <p:cNvPr descr="C://Users/rmjlvbu/OneDrive%20-%20University%20College%20London/Toolkit%20merge%20files/Waves/227/Graphs/Scotland/Monthly/gp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8100" y="1600200"/>
            <a:ext cx="65278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9147DCE5D39448439BAC925F17EAF" ma:contentTypeVersion="13" ma:contentTypeDescription="Create a new document." ma:contentTypeScope="" ma:versionID="9f787eaa3d848b643d27d261b2a691d9">
  <xsd:schema xmlns:xsd="http://www.w3.org/2001/XMLSchema" xmlns:xs="http://www.w3.org/2001/XMLSchema" xmlns:p="http://schemas.microsoft.com/office/2006/metadata/properties" xmlns:ns2="7b517193-b76b-4847-86d0-f7effd00a065" xmlns:ns3="64cf4f3d-fe9c-4791-a736-5ffb6a9cf343" targetNamespace="http://schemas.microsoft.com/office/2006/metadata/properties" ma:root="true" ma:fieldsID="6432457ecf8c8f549be832a1f35452a3" ns2:_="" ns3:_="">
    <xsd:import namespace="7b517193-b76b-4847-86d0-f7effd00a065"/>
    <xsd:import namespace="64cf4f3d-fe9c-4791-a736-5ffb6a9cf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17193-b76b-4847-86d0-f7effd00a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79a89b1-2c2c-4f7f-9bd7-7914fb13a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f4f3d-fe9c-4791-a736-5ffb6a9cf3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47fe9c4-542b-4744-b805-c419a5587213}" ma:internalName="TaxCatchAll" ma:showField="CatchAllData" ma:web="64cf4f3d-fe9c-4791-a736-5ffb6a9cf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517193-b76b-4847-86d0-f7effd00a065">
      <Terms xmlns="http://schemas.microsoft.com/office/infopath/2007/PartnerControls"/>
    </lcf76f155ced4ddcb4097134ff3c332f>
    <TaxCatchAll xmlns="64cf4f3d-fe9c-4791-a736-5ffb6a9cf343" xsi:nil="true"/>
  </documentManagement>
</p:properties>
</file>

<file path=customXml/itemProps1.xml><?xml version="1.0" encoding="utf-8"?>
<ds:datastoreItem xmlns:ds="http://schemas.openxmlformats.org/officeDocument/2006/customXml" ds:itemID="{949CA10C-1527-4859-8653-FB0053E16968}"/>
</file>

<file path=customXml/itemProps2.xml><?xml version="1.0" encoding="utf-8"?>
<ds:datastoreItem xmlns:ds="http://schemas.openxmlformats.org/officeDocument/2006/customXml" ds:itemID="{82D6A891-2D0E-46CD-A66E-AD9195D3ED73}"/>
</file>

<file path=customXml/itemProps3.xml><?xml version="1.0" encoding="utf-8"?>
<ds:datastoreItem xmlns:ds="http://schemas.openxmlformats.org/officeDocument/2006/customXml" ds:itemID="{974A7660-A5AE-46C1-9BB7-87E8B66EDE8E}"/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34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Monthly trends on smoking in Wales from the Smoking Toolkit Study</vt:lpstr>
      <vt:lpstr>Prevalence of cigarette smoking by social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trends on smoking in Scotland from the Smoking Toolkit Study</dc:title>
  <dc:creator>Vera Buss, Robert West, Loren Kock, Dimitra Kale, Jamie Brown</dc:creator>
  <cp:keywords/>
  <dcterms:created xsi:type="dcterms:W3CDTF">2025-10-06T12:53:37Z</dcterms:created>
  <dcterms:modified xsi:type="dcterms:W3CDTF">2025-10-06T12:53:37Z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6/10/2025</vt:lpwstr>
  </property>
  <property fmtid="{D5CDD505-2E9C-101B-9397-08002B2CF9AE}" pid="3" name="output">
    <vt:lpwstr/>
  </property>
  <property fmtid="{D5CDD505-2E9C-101B-9397-08002B2CF9AE}" pid="4" name="ContentTypeId">
    <vt:lpwstr>0x0101006DD9147DCE5D39448439BAC925F17EAF</vt:lpwstr>
  </property>
</Properties>
</file>